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handoutMasterIdLst>
    <p:handoutMasterId r:id="rId22"/>
  </p:handoutMasterIdLst>
  <p:sldIdLst>
    <p:sldId id="256" r:id="rId3"/>
    <p:sldId id="260" r:id="rId4"/>
    <p:sldId id="261" r:id="rId5"/>
    <p:sldId id="286" r:id="rId6"/>
    <p:sldId id="264" r:id="rId7"/>
    <p:sldId id="263" r:id="rId8"/>
    <p:sldId id="268" r:id="rId9"/>
    <p:sldId id="270" r:id="rId10"/>
    <p:sldId id="271" r:id="rId11"/>
    <p:sldId id="272" r:id="rId12"/>
    <p:sldId id="273" r:id="rId13"/>
    <p:sldId id="274" r:id="rId14"/>
    <p:sldId id="275" r:id="rId15"/>
    <p:sldId id="278" r:id="rId16"/>
    <p:sldId id="279" r:id="rId17"/>
    <p:sldId id="285" r:id="rId18"/>
    <p:sldId id="280" r:id="rId19"/>
    <p:sldId id="281" r:id="rId20"/>
    <p:sldId id="287" r:id="rId2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D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6" d="100"/>
          <a:sy n="76" d="100"/>
        </p:scale>
        <p:origin x="1314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567C61-F693-4D14-8F5E-E7160AC5FD76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67660-3D19-4514-AEB3-40CCF73ABDC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03348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C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432748"/>
            <a:ext cx="9144000" cy="3425251"/>
          </a:xfrm>
        </p:spPr>
        <p:txBody>
          <a:bodyPr lIns="90000" anchor="ctr" anchorCtr="0">
            <a:normAutofit/>
          </a:bodyPr>
          <a:lstStyle>
            <a:lvl1pPr algn="ctr">
              <a:defRPr sz="37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2441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40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eltekst"/>
          <p:cNvSpPr txBox="1">
            <a:spLocks noGrp="1"/>
          </p:cNvSpPr>
          <p:nvPr>
            <p:ph type="title"/>
          </p:nvPr>
        </p:nvSpPr>
        <p:spPr>
          <a:xfrm>
            <a:off x="0" y="3432747"/>
            <a:ext cx="9144000" cy="3425252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Titeltekst</a:t>
            </a:r>
          </a:p>
        </p:txBody>
      </p:sp>
      <p:pic>
        <p:nvPicPr>
          <p:cNvPr id="16" name="Afbeelding 7" descr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2441449"/>
          </a:xfrm>
          <a:prstGeom prst="rect">
            <a:avLst/>
          </a:prstGeom>
          <a:ln w="12700">
            <a:miter lim="400000"/>
          </a:ln>
        </p:spPr>
      </p:pic>
      <p:sp>
        <p:nvSpPr>
          <p:cNvPr id="1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6276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algemeen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0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25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Rechte verbindingslijn 9"/>
          <p:cNvSpPr/>
          <p:nvPr/>
        </p:nvSpPr>
        <p:spPr>
          <a:xfrm>
            <a:off x="0" y="6385809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7" name="Titeltekst"/>
          <p:cNvSpPr txBox="1">
            <a:spLocks noGrp="1"/>
          </p:cNvSpPr>
          <p:nvPr>
            <p:ph type="title"/>
          </p:nvPr>
        </p:nvSpPr>
        <p:spPr>
          <a:xfrm>
            <a:off x="0" y="1334123"/>
            <a:ext cx="9144000" cy="7270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Titeltekst</a:t>
            </a:r>
          </a:p>
        </p:txBody>
      </p:sp>
      <p:sp>
        <p:nvSpPr>
          <p:cNvPr id="28" name="Rechte verbindingslijn 7"/>
          <p:cNvSpPr/>
          <p:nvPr/>
        </p:nvSpPr>
        <p:spPr>
          <a:xfrm>
            <a:off x="0" y="1334123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9" name="Tijdelijke aanduiding voor afbeelding 10"/>
          <p:cNvSpPr>
            <a:spLocks noGrp="1"/>
          </p:cNvSpPr>
          <p:nvPr>
            <p:ph type="pic" sz="quarter" idx="21"/>
          </p:nvPr>
        </p:nvSpPr>
        <p:spPr>
          <a:xfrm>
            <a:off x="4586989" y="3795846"/>
            <a:ext cx="3766399" cy="233585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5139" y="2321999"/>
            <a:ext cx="8191683" cy="38155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3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467299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algemeen-afbeeldin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0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Rechte verbindingslijn 9"/>
          <p:cNvSpPr/>
          <p:nvPr/>
        </p:nvSpPr>
        <p:spPr>
          <a:xfrm>
            <a:off x="0" y="6385809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1" name="Titeltekst"/>
          <p:cNvSpPr txBox="1">
            <a:spLocks noGrp="1"/>
          </p:cNvSpPr>
          <p:nvPr>
            <p:ph type="title"/>
          </p:nvPr>
        </p:nvSpPr>
        <p:spPr>
          <a:xfrm>
            <a:off x="0" y="1334123"/>
            <a:ext cx="9144000" cy="7270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Titeltekst</a:t>
            </a:r>
          </a:p>
        </p:txBody>
      </p:sp>
      <p:sp>
        <p:nvSpPr>
          <p:cNvPr id="42" name="Rechte verbindingslijn 7"/>
          <p:cNvSpPr/>
          <p:nvPr/>
        </p:nvSpPr>
        <p:spPr>
          <a:xfrm>
            <a:off x="0" y="1334123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3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5139" y="2321999"/>
            <a:ext cx="8191683" cy="38155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126564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itel-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0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52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53" name="Rechte verbindingslijn 9"/>
          <p:cNvSpPr/>
          <p:nvPr/>
        </p:nvSpPr>
        <p:spPr>
          <a:xfrm>
            <a:off x="0" y="6385809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4" name="Titeltekst"/>
          <p:cNvSpPr txBox="1">
            <a:spLocks noGrp="1"/>
          </p:cNvSpPr>
          <p:nvPr>
            <p:ph type="title"/>
          </p:nvPr>
        </p:nvSpPr>
        <p:spPr>
          <a:xfrm>
            <a:off x="0" y="1334123"/>
            <a:ext cx="9144000" cy="7270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Titeltekst</a:t>
            </a:r>
          </a:p>
        </p:txBody>
      </p:sp>
      <p:sp>
        <p:nvSpPr>
          <p:cNvPr id="5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4694" y="2061147"/>
            <a:ext cx="8192126" cy="41158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269875">
              <a:defRPr sz="1400"/>
            </a:lvl2pPr>
            <a:lvl3pPr marL="449262" indent="-228600">
              <a:defRPr sz="1400"/>
            </a:lvl3pPr>
            <a:lvl4pPr marL="719137">
              <a:defRPr sz="1400"/>
            </a:lvl4pPr>
            <a:lvl5pPr marL="989012"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6" name="Rechte verbindingslijn 7"/>
          <p:cNvSpPr/>
          <p:nvPr/>
        </p:nvSpPr>
        <p:spPr>
          <a:xfrm>
            <a:off x="0" y="1334123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6907999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itel-en-object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0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65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Rechte verbindingslijn 9"/>
          <p:cNvSpPr/>
          <p:nvPr/>
        </p:nvSpPr>
        <p:spPr>
          <a:xfrm>
            <a:off x="0" y="6385809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67" name="Titeltekst"/>
          <p:cNvSpPr txBox="1">
            <a:spLocks noGrp="1"/>
          </p:cNvSpPr>
          <p:nvPr>
            <p:ph type="title"/>
          </p:nvPr>
        </p:nvSpPr>
        <p:spPr>
          <a:xfrm>
            <a:off x="0" y="1334123"/>
            <a:ext cx="9144000" cy="727025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68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4694" y="2061147"/>
            <a:ext cx="8192126" cy="41158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 marL="269875">
              <a:defRPr sz="1400"/>
            </a:lvl2pPr>
            <a:lvl3pPr marL="449262" indent="-228600">
              <a:defRPr sz="1400"/>
            </a:lvl3pPr>
            <a:lvl4pPr marL="719137">
              <a:defRPr sz="1400"/>
            </a:lvl4pPr>
            <a:lvl5pPr marL="989012"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9" name="Tijdelijke aanduiding voor afbeelding 6"/>
          <p:cNvSpPr>
            <a:spLocks noGrp="1"/>
          </p:cNvSpPr>
          <p:nvPr>
            <p:ph type="pic" sz="quarter" idx="21"/>
          </p:nvPr>
        </p:nvSpPr>
        <p:spPr>
          <a:xfrm>
            <a:off x="5426438" y="2061147"/>
            <a:ext cx="2817451" cy="28474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0" name="Rechte verbindingslijn 7"/>
          <p:cNvSpPr/>
          <p:nvPr/>
        </p:nvSpPr>
        <p:spPr>
          <a:xfrm>
            <a:off x="0" y="1334123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7880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itel-en-object-afbeeldin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0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79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80" name="Rechte verbindingslijn 9"/>
          <p:cNvSpPr/>
          <p:nvPr/>
        </p:nvSpPr>
        <p:spPr>
          <a:xfrm>
            <a:off x="0" y="6385809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81" name="Titeltekst"/>
          <p:cNvSpPr txBox="1">
            <a:spLocks noGrp="1"/>
          </p:cNvSpPr>
          <p:nvPr>
            <p:ph type="title"/>
          </p:nvPr>
        </p:nvSpPr>
        <p:spPr>
          <a:xfrm>
            <a:off x="0" y="1334123"/>
            <a:ext cx="9144000" cy="727025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</a:lstStyle>
          <a:p>
            <a:r>
              <a:t>Titeltekst</a:t>
            </a:r>
          </a:p>
        </p:txBody>
      </p:sp>
      <p:sp>
        <p:nvSpPr>
          <p:cNvPr id="82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4694" y="2308485"/>
            <a:ext cx="8192126" cy="3868478"/>
          </a:xfrm>
          <a:prstGeom prst="rect">
            <a:avLst/>
          </a:prstGeom>
        </p:spPr>
        <p:txBody>
          <a:bodyPr/>
          <a:lstStyle>
            <a:lvl2pPr marL="458334" indent="-326571"/>
            <a:lvl3pPr marL="728209" indent="-326571"/>
            <a:lvl4pPr marL="998084" indent="-326571"/>
            <a:lvl5pPr marL="1356859" indent="-326571"/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3" name="Tijdelijke aanduiding voor afbeelding 6"/>
          <p:cNvSpPr>
            <a:spLocks noGrp="1"/>
          </p:cNvSpPr>
          <p:nvPr>
            <p:ph type="pic" sz="quarter" idx="21"/>
          </p:nvPr>
        </p:nvSpPr>
        <p:spPr>
          <a:xfrm>
            <a:off x="5426438" y="2360950"/>
            <a:ext cx="2817451" cy="284740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84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59288549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0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92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Rechte verbindingslijn 9"/>
          <p:cNvSpPr/>
          <p:nvPr/>
        </p:nvSpPr>
        <p:spPr>
          <a:xfrm>
            <a:off x="0" y="6385809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4" name="Titeltekst"/>
          <p:cNvSpPr txBox="1">
            <a:spLocks noGrp="1"/>
          </p:cNvSpPr>
          <p:nvPr>
            <p:ph type="title"/>
          </p:nvPr>
        </p:nvSpPr>
        <p:spPr>
          <a:xfrm>
            <a:off x="0" y="1334123"/>
            <a:ext cx="9144000" cy="727025"/>
          </a:xfrm>
          <a:prstGeom prst="rect">
            <a:avLst/>
          </a:prstGeom>
          <a:noFill/>
        </p:spPr>
        <p:txBody>
          <a:bodyPr/>
          <a:lstStyle>
            <a:lvl1pPr>
              <a:defRPr sz="2000">
                <a:solidFill>
                  <a:schemeClr val="accent1"/>
                </a:solidFill>
              </a:defRPr>
            </a:lvl1pPr>
          </a:lstStyle>
          <a:p>
            <a:r>
              <a:t>Titeltekst</a:t>
            </a:r>
          </a:p>
        </p:txBody>
      </p:sp>
      <p:sp>
        <p:nvSpPr>
          <p:cNvPr id="95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64694" y="2061147"/>
            <a:ext cx="8192126" cy="4115816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6" name="Rechte verbindingslijn 5"/>
          <p:cNvSpPr/>
          <p:nvPr/>
        </p:nvSpPr>
        <p:spPr>
          <a:xfrm>
            <a:off x="0" y="1334123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774822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VC-tekst-afbeeldig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Afbeelding 10" descr="Afbeelding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2120" y="0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Afbeelding 7" descr="Afbeelding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Rechte verbindingslijn 9"/>
          <p:cNvSpPr/>
          <p:nvPr/>
        </p:nvSpPr>
        <p:spPr>
          <a:xfrm>
            <a:off x="0" y="6385809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7" name="Rechte verbindingslijn 5"/>
          <p:cNvSpPr/>
          <p:nvPr/>
        </p:nvSpPr>
        <p:spPr>
          <a:xfrm>
            <a:off x="0" y="1334123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08" name="Tijdelijke aanduiding voor afbeelding 9"/>
          <p:cNvSpPr>
            <a:spLocks noGrp="1"/>
          </p:cNvSpPr>
          <p:nvPr>
            <p:ph type="pic" sz="half" idx="21"/>
          </p:nvPr>
        </p:nvSpPr>
        <p:spPr>
          <a:xfrm>
            <a:off x="4144779" y="1542971"/>
            <a:ext cx="4354698" cy="437046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09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464696" y="4961744"/>
            <a:ext cx="3814996" cy="116054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10" name="Tijdelijke aanduiding voor afbeelding 7"/>
          <p:cNvSpPr>
            <a:spLocks noGrp="1"/>
          </p:cNvSpPr>
          <p:nvPr>
            <p:ph type="pic" sz="quarter" idx="22"/>
          </p:nvPr>
        </p:nvSpPr>
        <p:spPr>
          <a:xfrm>
            <a:off x="1716373" y="1542972"/>
            <a:ext cx="2817527" cy="281948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4419600" y="6172200"/>
            <a:ext cx="2133600" cy="368301"/>
          </a:xfrm>
          <a:prstGeom prst="rect">
            <a:avLst/>
          </a:prstGeom>
        </p:spPr>
        <p:txBody>
          <a:bodyPr anchor="ctr"/>
          <a:lstStyle>
            <a:lvl1pPr algn="r">
              <a:defRPr sz="1200"/>
            </a:lvl1pPr>
          </a:lstStyle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8011146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OVC-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9393761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C-algemeen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DA4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A4-8236-4E7F-B324-6FE723BEA163}" type="datetimeFigureOut">
              <a:rPr lang="nl-NL" smtClean="0"/>
              <a:t>4-11-2021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133412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jdelijke aanduiding voor afbeelding 10"/>
          <p:cNvSpPr>
            <a:spLocks noGrp="1"/>
          </p:cNvSpPr>
          <p:nvPr>
            <p:ph type="pic" sz="quarter" idx="12"/>
          </p:nvPr>
        </p:nvSpPr>
        <p:spPr>
          <a:xfrm>
            <a:off x="4586989" y="3795847"/>
            <a:ext cx="3766398" cy="2335852"/>
          </a:xfrm>
          <a:custGeom>
            <a:avLst/>
            <a:gdLst>
              <a:gd name="connsiteX0" fmla="*/ 2598980 w 3766398"/>
              <a:gd name="connsiteY0" fmla="*/ 0 h 2335852"/>
              <a:gd name="connsiteX1" fmla="*/ 3766398 w 3766398"/>
              <a:gd name="connsiteY1" fmla="*/ 1167926 h 2335852"/>
              <a:gd name="connsiteX2" fmla="*/ 2598980 w 3766398"/>
              <a:gd name="connsiteY2" fmla="*/ 2335852 h 2335852"/>
              <a:gd name="connsiteX3" fmla="*/ 1630939 w 3766398"/>
              <a:gd name="connsiteY3" fmla="*/ 1820925 h 2335852"/>
              <a:gd name="connsiteX4" fmla="*/ 1533220 w 3766398"/>
              <a:gd name="connsiteY4" fmla="*/ 1640814 h 2335852"/>
              <a:gd name="connsiteX5" fmla="*/ 1508006 w 3766398"/>
              <a:gd name="connsiteY5" fmla="*/ 1687288 h 2335852"/>
              <a:gd name="connsiteX6" fmla="*/ 824400 w 3766398"/>
              <a:gd name="connsiteY6" fmla="*/ 2050916 h 2335852"/>
              <a:gd name="connsiteX7" fmla="*/ 0 w 3766398"/>
              <a:gd name="connsiteY7" fmla="*/ 1226157 h 2335852"/>
              <a:gd name="connsiteX8" fmla="*/ 824400 w 3766398"/>
              <a:gd name="connsiteY8" fmla="*/ 401398 h 2335852"/>
              <a:gd name="connsiteX9" fmla="*/ 1407339 w 3766398"/>
              <a:gd name="connsiteY9" fmla="*/ 642965 h 2335852"/>
              <a:gd name="connsiteX10" fmla="*/ 1507463 w 3766398"/>
              <a:gd name="connsiteY10" fmla="*/ 764369 h 2335852"/>
              <a:gd name="connsiteX11" fmla="*/ 1523304 w 3766398"/>
              <a:gd name="connsiteY11" fmla="*/ 713317 h 2335852"/>
              <a:gd name="connsiteX12" fmla="*/ 2598980 w 3766398"/>
              <a:gd name="connsiteY12" fmla="*/ 0 h 2335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766398" h="2335852">
                <a:moveTo>
                  <a:pt x="2598980" y="0"/>
                </a:moveTo>
                <a:cubicBezTo>
                  <a:pt x="3243727" y="0"/>
                  <a:pt x="3766398" y="522898"/>
                  <a:pt x="3766398" y="1167926"/>
                </a:cubicBezTo>
                <a:cubicBezTo>
                  <a:pt x="3766398" y="1812954"/>
                  <a:pt x="3243727" y="2335852"/>
                  <a:pt x="2598980" y="2335852"/>
                </a:cubicBezTo>
                <a:cubicBezTo>
                  <a:pt x="2196013" y="2335852"/>
                  <a:pt x="1840732" y="2131595"/>
                  <a:pt x="1630939" y="1820925"/>
                </a:cubicBezTo>
                <a:lnTo>
                  <a:pt x="1533220" y="1640814"/>
                </a:lnTo>
                <a:lnTo>
                  <a:pt x="1508006" y="1687288"/>
                </a:lnTo>
                <a:cubicBezTo>
                  <a:pt x="1359855" y="1906675"/>
                  <a:pt x="1108965" y="2050916"/>
                  <a:pt x="824400" y="2050916"/>
                </a:cubicBezTo>
                <a:cubicBezTo>
                  <a:pt x="369096" y="2050916"/>
                  <a:pt x="0" y="1681659"/>
                  <a:pt x="0" y="1226157"/>
                </a:cubicBezTo>
                <a:cubicBezTo>
                  <a:pt x="0" y="770655"/>
                  <a:pt x="369096" y="401398"/>
                  <a:pt x="824400" y="401398"/>
                </a:cubicBezTo>
                <a:cubicBezTo>
                  <a:pt x="1052052" y="401398"/>
                  <a:pt x="1258152" y="493713"/>
                  <a:pt x="1407339" y="642965"/>
                </a:cubicBezTo>
                <a:lnTo>
                  <a:pt x="1507463" y="764369"/>
                </a:lnTo>
                <a:lnTo>
                  <a:pt x="1523304" y="713317"/>
                </a:lnTo>
                <a:cubicBezTo>
                  <a:pt x="1700528" y="294130"/>
                  <a:pt x="2115420" y="0"/>
                  <a:pt x="2598980" y="0"/>
                </a:cubicBezTo>
                <a:close/>
              </a:path>
            </a:pathLst>
          </a:custGeom>
          <a:solidFill>
            <a:schemeClr val="tx1">
              <a:lumMod val="10000"/>
              <a:lumOff val="90000"/>
            </a:schemeClr>
          </a:solidFill>
        </p:spPr>
        <p:txBody>
          <a:bodyPr wrap="square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65139" y="2322000"/>
            <a:ext cx="8191682" cy="3815536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2651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C-algemeen-afbeeldin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DA4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A4-8236-4E7F-B324-6FE723BEA163}" type="datetimeFigureOut">
              <a:rPr lang="nl-NL" smtClean="0"/>
              <a:t>4-11-2021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133412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465139" y="2322000"/>
            <a:ext cx="8191682" cy="3815536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1035027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C-titel-en-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DA4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2061147"/>
            <a:ext cx="8192125" cy="4115816"/>
          </a:xfrm>
        </p:spPr>
        <p:txBody>
          <a:bodyPr>
            <a:normAutofit/>
          </a:bodyPr>
          <a:lstStyle>
            <a:lvl1pPr>
              <a:defRPr sz="1400"/>
            </a:lvl1pPr>
            <a:lvl2pPr marL="269875" indent="-228600">
              <a:defRPr sz="1400"/>
            </a:lvl2pPr>
            <a:lvl3pPr marL="449263" indent="-228600">
              <a:defRPr sz="1400"/>
            </a:lvl3pPr>
            <a:lvl4pPr marL="719138" indent="-228600">
              <a:defRPr sz="1400"/>
            </a:lvl4pPr>
            <a:lvl5pPr marL="989013" indent="-228600"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A4-8236-4E7F-B324-6FE723BEA163}" type="datetimeFigureOut">
              <a:rPr lang="nl-NL" smtClean="0"/>
              <a:t>4-11-2021</a:t>
            </a:fld>
            <a:endParaRPr lang="nl-NL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133412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2467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C-titel-en-object-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2061147"/>
            <a:ext cx="8192125" cy="4115816"/>
          </a:xfrm>
        </p:spPr>
        <p:txBody>
          <a:bodyPr>
            <a:normAutofit/>
          </a:bodyPr>
          <a:lstStyle>
            <a:lvl1pPr>
              <a:defRPr sz="1400"/>
            </a:lvl1pPr>
            <a:lvl2pPr marL="269875" indent="-228600">
              <a:defRPr sz="1400"/>
            </a:lvl2pPr>
            <a:lvl3pPr marL="449263" indent="-228600">
              <a:defRPr sz="1400"/>
            </a:lvl3pPr>
            <a:lvl4pPr marL="719138" indent="-228600">
              <a:defRPr sz="1400"/>
            </a:lvl4pPr>
            <a:lvl5pPr marL="989013" indent="-228600"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A4-8236-4E7F-B324-6FE723BEA163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5426438" y="2061147"/>
            <a:ext cx="2817449" cy="284740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cxnSp>
        <p:nvCxnSpPr>
          <p:cNvPr id="8" name="Rechte verbindingslijn 7"/>
          <p:cNvCxnSpPr/>
          <p:nvPr userDrawn="1"/>
        </p:nvCxnSpPr>
        <p:spPr>
          <a:xfrm>
            <a:off x="0" y="133412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9794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C-titel-en-object-afbeelding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7DA4"/>
          </a:solidFill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2308485"/>
            <a:ext cx="8192125" cy="386847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400"/>
            </a:lvl2pPr>
            <a:lvl3pPr marL="630238" indent="-228600">
              <a:defRPr sz="1400"/>
            </a:lvl3pPr>
            <a:lvl4pPr marL="900113" indent="-228600"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A4-8236-4E7F-B324-6FE723BEA163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7" name="Tijdelijke aanduiding voor afbeelding 6"/>
          <p:cNvSpPr>
            <a:spLocks noGrp="1"/>
          </p:cNvSpPr>
          <p:nvPr>
            <p:ph type="pic" sz="quarter" idx="11"/>
          </p:nvPr>
        </p:nvSpPr>
        <p:spPr>
          <a:xfrm>
            <a:off x="5426438" y="2360950"/>
            <a:ext cx="2817449" cy="2847403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75747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VC-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>
            <a:lvl1pPr>
              <a:defRPr sz="2000"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695" y="2061147"/>
            <a:ext cx="8192125" cy="4115816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A4-8236-4E7F-B324-6FE723BEA163}" type="datetimeFigureOut">
              <a:rPr lang="nl-NL" smtClean="0"/>
              <a:t>4-11-2021</a:t>
            </a:fld>
            <a:endParaRPr lang="nl-NL"/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0" y="133412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291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C-tekst-afbeeldig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A4-8236-4E7F-B324-6FE723BEA163}" type="datetimeFigureOut">
              <a:rPr lang="nl-NL" smtClean="0"/>
              <a:t>4-11-2021</a:t>
            </a:fld>
            <a:endParaRPr lang="nl-NL"/>
          </a:p>
        </p:txBody>
      </p:sp>
      <p:cxnSp>
        <p:nvCxnSpPr>
          <p:cNvPr id="6" name="Rechte verbindingslijn 5"/>
          <p:cNvCxnSpPr/>
          <p:nvPr userDrawn="1"/>
        </p:nvCxnSpPr>
        <p:spPr>
          <a:xfrm>
            <a:off x="0" y="1334124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afbeelding 9"/>
          <p:cNvSpPr>
            <a:spLocks noGrp="1"/>
          </p:cNvSpPr>
          <p:nvPr>
            <p:ph type="pic" sz="quarter" idx="12"/>
          </p:nvPr>
        </p:nvSpPr>
        <p:spPr>
          <a:xfrm>
            <a:off x="4144780" y="1542972"/>
            <a:ext cx="4354695" cy="4370465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64696" y="4961744"/>
            <a:ext cx="3814995" cy="116053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8" name="Tijdelijke aanduiding voor afbeelding 7"/>
          <p:cNvSpPr>
            <a:spLocks noGrp="1"/>
          </p:cNvSpPr>
          <p:nvPr>
            <p:ph type="pic" sz="quarter" idx="11"/>
          </p:nvPr>
        </p:nvSpPr>
        <p:spPr>
          <a:xfrm>
            <a:off x="1716374" y="1542973"/>
            <a:ext cx="2817526" cy="2819478"/>
          </a:xfrm>
          <a:prstGeom prst="ellipse">
            <a:avLst/>
          </a:prstGeom>
          <a:solidFill>
            <a:schemeClr val="tx1">
              <a:lumMod val="10000"/>
              <a:lumOff val="90000"/>
            </a:schemeClr>
          </a:solidFill>
        </p:spPr>
        <p:txBody>
          <a:bodyPr/>
          <a:lstStyle/>
          <a:p>
            <a:r>
              <a:rPr lang="nl-NL"/>
              <a:t>Klik op het pictogram als u een afbeelding wilt toevoegen</a:t>
            </a:r>
          </a:p>
        </p:txBody>
      </p:sp>
    </p:spTree>
    <p:extLst>
      <p:ext uri="{BB962C8B-B14F-4D97-AF65-F5344CB8AC3E}">
        <p14:creationId xmlns:p14="http://schemas.microsoft.com/office/powerpoint/2010/main" val="32313973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VC-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38BA4-8236-4E7F-B324-6FE723BEA163}" type="datetimeFigureOut">
              <a:rPr lang="nl-NL" smtClean="0"/>
              <a:t>4-11-2021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80B2250E-AC3D-49A4-8513-9EADB26C2E0D}" type="slidenum">
              <a:rPr lang="nl-NL" smtClean="0"/>
              <a:t>‹nr.›</a:t>
            </a:fld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image" Target="../media/image2.jp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Afbeelding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2120" y="0"/>
            <a:ext cx="3611880" cy="64739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334124"/>
            <a:ext cx="9144000" cy="727023"/>
          </a:xfrm>
          <a:prstGeom prst="rect">
            <a:avLst/>
          </a:prstGeom>
          <a:solidFill>
            <a:srgbClr val="007DA4"/>
          </a:solidFill>
        </p:spPr>
        <p:txBody>
          <a:bodyPr vert="horz" lIns="45720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4695" y="2323475"/>
            <a:ext cx="8192125" cy="3853488"/>
          </a:xfrm>
          <a:prstGeom prst="rect">
            <a:avLst/>
          </a:prstGeom>
        </p:spPr>
        <p:txBody>
          <a:bodyPr vert="horz" lIns="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4696" y="6385810"/>
            <a:ext cx="1439056" cy="47219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38BA4-8236-4E7F-B324-6FE723BEA163}" type="datetimeFigureOut">
              <a:rPr lang="nl-NL" smtClean="0"/>
              <a:pPr/>
              <a:t>4-11-2021</a:t>
            </a:fld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224528" cy="1115568"/>
          </a:xfrm>
          <a:prstGeom prst="rect">
            <a:avLst/>
          </a:prstGeom>
        </p:spPr>
      </p:pic>
      <p:cxnSp>
        <p:nvCxnSpPr>
          <p:cNvPr id="10" name="Rechte verbindingslijn 9"/>
          <p:cNvCxnSpPr/>
          <p:nvPr/>
        </p:nvCxnSpPr>
        <p:spPr>
          <a:xfrm>
            <a:off x="0" y="6385810"/>
            <a:ext cx="91440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103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62" r:id="rId4"/>
    <p:sldLayoutId id="2147483668" r:id="rId5"/>
    <p:sldLayoutId id="2147483669" r:id="rId6"/>
    <p:sldLayoutId id="2147483670" r:id="rId7"/>
    <p:sldLayoutId id="2147483671" r:id="rId8"/>
    <p:sldLayoutId id="2147483667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7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Clr>
          <a:srgbClr val="007DA4"/>
        </a:buClr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DA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30238" indent="-269875" algn="l" defTabSz="914400" rtl="0" eaLnBrk="1" latinLnBrk="0" hangingPunct="1">
        <a:lnSpc>
          <a:spcPct val="90000"/>
        </a:lnSpc>
        <a:spcBef>
          <a:spcPts val="500"/>
        </a:spcBef>
        <a:buClr>
          <a:srgbClr val="007DA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DA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58888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07DA4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Off val="5098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0" descr="Afbeelding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532120" y="0"/>
            <a:ext cx="3611880" cy="6473953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Afbeelding 7" descr="Afbeelding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4224529" cy="1115568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Rechte verbindingslijn 9"/>
          <p:cNvSpPr/>
          <p:nvPr/>
        </p:nvSpPr>
        <p:spPr>
          <a:xfrm>
            <a:off x="0" y="6385809"/>
            <a:ext cx="9144001" cy="1"/>
          </a:xfrm>
          <a:prstGeom prst="line">
            <a:avLst/>
          </a:prstGeom>
          <a:ln w="12700">
            <a:solidFill>
              <a:schemeClr val="accent1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5" name="Afbeelding 4" descr="Afbeelding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Titeltekst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Titeltekst</a:t>
            </a:r>
          </a:p>
        </p:txBody>
      </p:sp>
      <p:sp>
        <p:nvSpPr>
          <p:cNvPr id="7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0" tIns="0" rIns="0" bIns="0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6457950" y="6356351"/>
            <a:ext cx="358413" cy="3708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>
            <a:spAutoFit/>
          </a:bodyPr>
          <a:lstStyle/>
          <a:p>
            <a:fld id="{86CB4B4D-7CA3-9044-876B-883B54F8677D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14827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700" b="0" i="0" u="none" strike="noStrike" cap="none" spc="0" baseline="0">
          <a:solidFill>
            <a:schemeClr val="accent6">
              <a:lumOff val="5098"/>
            </a:schemeClr>
          </a:solidFill>
          <a:uFillTx/>
          <a:latin typeface="Capri Pro"/>
          <a:ea typeface="Capri Pro"/>
          <a:cs typeface="Capri Pro"/>
          <a:sym typeface="Capri Pro"/>
        </a:defRPr>
      </a:lvl9pPr>
    </p:titleStyle>
    <p:bodyStyle>
      <a:lvl1pPr marL="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1pPr>
      <a:lvl2pPr marL="360363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2pPr>
      <a:lvl3pPr marL="630237" marR="0" indent="-269875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3pPr>
      <a:lvl4pPr marL="900112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4pPr>
      <a:lvl5pPr marL="1258887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5pPr>
      <a:lvl6pPr marL="25400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6pPr>
      <a:lvl7pPr marL="29972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7pPr>
      <a:lvl8pPr marL="34544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8pPr>
      <a:lvl9pPr marL="39116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sz="2000" b="0" i="0" u="none" strike="noStrike" cap="none" spc="0" baseline="0">
          <a:solidFill>
            <a:srgbClr val="181818"/>
          </a:solidFill>
          <a:uFillTx/>
          <a:latin typeface="Cronos Pro"/>
          <a:ea typeface="Cronos Pro"/>
          <a:cs typeface="Cronos Pro"/>
          <a:sym typeface="Cronos Pro"/>
        </a:defRPr>
      </a:lvl9pPr>
    </p:bodyStyle>
    <p:otherStyle>
      <a:lvl1pPr marL="0" marR="0" indent="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1pPr>
      <a:lvl2pPr marL="0" marR="0" indent="457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2pPr>
      <a:lvl3pPr marL="0" marR="0" indent="914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3pPr>
      <a:lvl4pPr marL="0" marR="0" indent="1371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4pPr>
      <a:lvl5pPr marL="0" marR="0" indent="18288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5pPr>
      <a:lvl6pPr marL="0" marR="0" indent="22860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6pPr>
      <a:lvl7pPr marL="0" marR="0" indent="27432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7pPr>
      <a:lvl8pPr marL="0" marR="0" indent="32004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8pPr>
      <a:lvl9pPr marL="0" marR="0" indent="3657600" algn="l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ronos Pr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learnenglishteens.britishcouncil.org/skills/listening/beginner-a1-listening" TargetMode="Externa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sz="3600" b="1" dirty="0">
                <a:solidFill>
                  <a:prstClr val="white"/>
                </a:solidFill>
                <a:latin typeface="Verdana"/>
                <a:cs typeface="Verdana"/>
              </a:rPr>
              <a:t>Cambridge Engels</a:t>
            </a:r>
            <a:br>
              <a:rPr lang="nl-NL" sz="3600" b="1" dirty="0">
                <a:solidFill>
                  <a:prstClr val="white"/>
                </a:solidFill>
                <a:latin typeface="Verdana"/>
                <a:cs typeface="Verdana"/>
              </a:rPr>
            </a:br>
            <a:br>
              <a:rPr lang="nl-NL" sz="3600" b="1" dirty="0">
                <a:solidFill>
                  <a:prstClr val="white"/>
                </a:solidFill>
                <a:latin typeface="Verdana"/>
                <a:cs typeface="Verdana"/>
              </a:rPr>
            </a:br>
            <a:r>
              <a:rPr lang="nl-NL" sz="3200" dirty="0"/>
              <a:t> Verrijkingslessen voor leerjaar 1,2,3 havo/vwo</a:t>
            </a:r>
            <a:br>
              <a:rPr lang="nl-NL" sz="3200" dirty="0"/>
            </a:br>
            <a:r>
              <a:rPr lang="nl-NL" sz="3200" dirty="0"/>
              <a:t>met de mogelijkheid tot voortzetting in de bovenbouw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1890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Examen FCE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64942" y="2393656"/>
            <a:ext cx="8192125" cy="4115816"/>
          </a:xfrm>
        </p:spPr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sz="2000" b="1" dirty="0">
                <a:solidFill>
                  <a:prstClr val="black"/>
                </a:solidFill>
                <a:latin typeface="Verdana"/>
                <a:cs typeface="Verdana"/>
              </a:rPr>
              <a:t>In het 3e jaar </a:t>
            </a: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(niet verplicht).</a:t>
            </a: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U moet rekenen op ongeveer 220 euro voor het examen</a:t>
            </a: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Wingdings" panose="05000000000000000000" pitchFamily="2" charset="2"/>
              <a:buChar char="q"/>
            </a:pPr>
            <a:r>
              <a:rPr lang="en-US" sz="2000" dirty="0" err="1">
                <a:solidFill>
                  <a:prstClr val="black"/>
                </a:solidFill>
                <a:latin typeface="Verdana"/>
                <a:cs typeface="Verdana"/>
              </a:rPr>
              <a:t>Begeleiding</a:t>
            </a:r>
            <a:r>
              <a:rPr lang="en-US" sz="2000" dirty="0">
                <a:solidFill>
                  <a:prstClr val="black"/>
                </a:solidFill>
                <a:latin typeface="Verdana"/>
                <a:cs typeface="Verdana"/>
              </a:rPr>
              <a:t> naar het examen</a:t>
            </a:r>
          </a:p>
        </p:txBody>
      </p:sp>
    </p:spTree>
    <p:extLst>
      <p:ext uri="{BB962C8B-B14F-4D97-AF65-F5344CB8AC3E}">
        <p14:creationId xmlns:p14="http://schemas.microsoft.com/office/powerpoint/2010/main" val="155081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Vervolg in de bovenbouw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937" y="2368718"/>
            <a:ext cx="8192125" cy="4115816"/>
          </a:xfrm>
        </p:spPr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Er is een vervolg van Cambridge Engels in de Havo bovenbouw tijdens de reguliere Engelse lessen (dus in plaats van regulier Engels) </a:t>
            </a: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VWO leerlingen volgen automatisch een Cambridge methode.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Motivatie - leerlingen met een FCE certificaat hebben een voorsprong op de reguliere lessen</a:t>
            </a: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Zij bereiden zich voor op het behalen van het CAE certificaat: Cambridge English Advanced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399705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Wat vragen wij van de leerling?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937" y="2360405"/>
            <a:ext cx="8192125" cy="4115816"/>
          </a:xfrm>
        </p:spPr>
        <p:txBody>
          <a:bodyPr/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Inzet moet voldoende zijn </a:t>
            </a: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Meetinstrumenten zijn o.a.:  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- Voortgang toetsen (van de methode)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- Inzet in de les (gedrag, spullen op orde e.d.) 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- Product groepswerk bij projecten en presentaties</a:t>
            </a: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Op elk rapport komt een beoordeling van de Cambridge 	Engels docent (G, V, O</a:t>
            </a:r>
            <a:r>
              <a:rPr lang="nl-NL" sz="2400" dirty="0">
                <a:solidFill>
                  <a:prstClr val="black"/>
                </a:solidFill>
                <a:latin typeface="Verdana"/>
                <a:cs typeface="Verdana"/>
              </a:rPr>
              <a:t>) </a:t>
            </a: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en cijfers van de toetsen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562105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Voor wie?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11282" y="2061147"/>
            <a:ext cx="8192125" cy="4115816"/>
          </a:xfrm>
        </p:spPr>
        <p:txBody>
          <a:bodyPr>
            <a:normAutofit fontScale="92500" lnSpcReduction="10000"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Gemotiveerd! Je kiest er voor om CEN 3 jaar te volgen 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(bij optie 1)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Redelijke basiskennis Engels reeds aanwezig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Je hebt ‘iets’ met taal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 	Interesse in Engeland en Engelse cultuur</a:t>
            </a: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	Belangstelling voor het lezen van Engelse boeken en het 	kijken naar TV-programma's op de BBC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Niveau om in te stappen is A1: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 </a:t>
            </a:r>
            <a:r>
              <a:rPr lang="nl-NL" sz="2000" dirty="0">
                <a:hlinkClick r:id="rId2"/>
              </a:rPr>
              <a:t>https://learnenglishteens.britishcouncil.org/skills/listening/beginner-a1-listening</a:t>
            </a: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085269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Canterbury: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59967"/>
            <a:ext cx="7744000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5667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Brighton:</a:t>
            </a:r>
            <a:endParaRPr lang="nl-NL" sz="2800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564" y="2343922"/>
            <a:ext cx="8552872" cy="3992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0078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/>
              <a:t>Londen</a:t>
            </a:r>
            <a:endParaRPr lang="nl-NL" dirty="0"/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066" y="2061148"/>
            <a:ext cx="5490957" cy="4118218"/>
          </a:xfr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041" y="2061147"/>
            <a:ext cx="3090595" cy="411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483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Open dag 2022 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476159" y="2745949"/>
            <a:ext cx="8191682" cy="3815536"/>
          </a:xfrm>
        </p:spPr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dirty="0">
                <a:solidFill>
                  <a:prstClr val="black"/>
                </a:solidFill>
                <a:latin typeface="Verdana"/>
                <a:cs typeface="Verdana"/>
              </a:rPr>
              <a:t>Open Dag havo/vwo voor alle geïnteresseerden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endParaRPr lang="nl-NL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1" indent="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None/>
            </a:pPr>
            <a:r>
              <a:rPr lang="nl-NL" dirty="0">
                <a:solidFill>
                  <a:prstClr val="black"/>
                </a:solidFill>
                <a:latin typeface="Verdana"/>
                <a:cs typeface="Verdana"/>
              </a:rPr>
              <a:t>op zaterdag 29 januari 2022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</a:pPr>
            <a:r>
              <a:rPr lang="nl-NL" dirty="0">
                <a:solidFill>
                  <a:prstClr val="black"/>
                </a:solidFill>
                <a:latin typeface="Verdana"/>
                <a:cs typeface="Verdana"/>
              </a:rPr>
              <a:t>	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</a:pPr>
            <a:r>
              <a:rPr lang="nl-NL" dirty="0">
                <a:solidFill>
                  <a:prstClr val="black"/>
                </a:solidFill>
                <a:latin typeface="Verdana"/>
                <a:cs typeface="Verdana"/>
              </a:rPr>
              <a:t>	van 10.00 tot 13.00 uur (onder voorbehoud)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59531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/>
              <a:t>Bedankt voor uw aandacht!</a:t>
            </a: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We hopen u een goede indruk te hebben gegeven van Cambridge Engels op het Oostvaarders college</a:t>
            </a:r>
          </a:p>
          <a:p>
            <a:endParaRPr lang="nl-NL" dirty="0"/>
          </a:p>
          <a:p>
            <a:r>
              <a:rPr lang="nl-NL" dirty="0"/>
              <a:t>Heeft u nog vragen? Stel ze gerust!</a:t>
            </a:r>
          </a:p>
          <a:p>
            <a:endParaRPr lang="nl-NL" dirty="0"/>
          </a:p>
          <a:p>
            <a:r>
              <a:rPr lang="nl-NL" dirty="0"/>
              <a:t>U kunt ook mailen:</a:t>
            </a:r>
          </a:p>
          <a:p>
            <a:endParaRPr lang="nl-NL" dirty="0"/>
          </a:p>
          <a:p>
            <a:r>
              <a:rPr lang="nl-NL" dirty="0"/>
              <a:t>j.weijts@ovc.asg.nl</a:t>
            </a:r>
          </a:p>
          <a:p>
            <a:r>
              <a:rPr lang="nl-NL" dirty="0"/>
              <a:t>z.todd@ovc.asg.nl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147234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8D5489-E693-4586-8718-F49E22020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2800" dirty="0"/>
              <a:t>Ophalen van uw kind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C76A9D-BA02-422F-B02F-19D54D89C2C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sz="2400" dirty="0">
                <a:latin typeface="Calibri" panose="020F0502020204030204" pitchFamily="34" charset="0"/>
                <a:cs typeface="Calibri" panose="020F0502020204030204" pitchFamily="34" charset="0"/>
              </a:rPr>
              <a:t>Uw kind wordt na afloop van de workshops op de volgende plek terug gebracht:</a:t>
            </a:r>
          </a:p>
          <a:p>
            <a:endParaRPr lang="nl-NL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AM &amp; Cambridge Engels: 	Uitgang 1 bij lokaal L.002</a:t>
            </a:r>
          </a:p>
          <a:p>
            <a:pPr algn="l"/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Sport en Kunst: 		Uitgang 2 hoofdentree bij receptie</a:t>
            </a:r>
          </a:p>
          <a:p>
            <a:pPr algn="l"/>
            <a:r>
              <a:rPr lang="nl-NL" sz="2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Science</a:t>
            </a:r>
            <a:r>
              <a:rPr lang="nl-NL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:			Uitgang 3: Achteruitgang bij lokaal 				020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000" b="0" i="0" u="none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j-lt"/>
                <a:sym typeface="Cronos Pro"/>
              </a:rPr>
              <a:t>Als u vragen heeft, kunt u mailen naar: </a:t>
            </a:r>
            <a:r>
              <a:rPr kumimoji="0" lang="nl-NL" sz="2000" b="0" i="0" u="sng" strike="noStrike" kern="0" cap="none" spc="0" normalizeH="0" baseline="0" noProof="0" dirty="0">
                <a:ln>
                  <a:noFill/>
                </a:ln>
                <a:solidFill>
                  <a:srgbClr val="181818"/>
                </a:solidFill>
                <a:effectLst/>
                <a:uLnTx/>
                <a:uFillTx/>
                <a:latin typeface="+mj-lt"/>
                <a:sym typeface="Cronos Pro"/>
              </a:rPr>
              <a:t>directiesecretariaat@ovc.asg.nl</a:t>
            </a:r>
            <a:endParaRPr kumimoji="0" lang="nl-NL" sz="2400" b="0" i="0" u="sng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cs typeface="Calibri" panose="020F0502020204030204" pitchFamily="34" charset="0"/>
              <a:sym typeface="Cronos Pro"/>
            </a:endParaRPr>
          </a:p>
          <a:p>
            <a:endParaRPr lang="nl-NL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6392569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152400" y="1383324"/>
            <a:ext cx="4127292" cy="4738960"/>
          </a:xfrm>
        </p:spPr>
        <p:txBody>
          <a:bodyPr/>
          <a:lstStyle/>
          <a:p>
            <a:r>
              <a:rPr lang="nl-NL" sz="2300" b="1" dirty="0">
                <a:solidFill>
                  <a:schemeClr val="accent1"/>
                </a:solidFill>
                <a:latin typeface="Verdana"/>
                <a:ea typeface="+mj-ea"/>
                <a:cs typeface="Verdana"/>
              </a:rPr>
              <a:t>Onze pioniers van 11 jaar geleden</a:t>
            </a:r>
            <a:endParaRPr lang="nl-NL" dirty="0">
              <a:solidFill>
                <a:schemeClr val="accent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52" y="2213811"/>
            <a:ext cx="5305248" cy="397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59600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Huidige situatie: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r>
              <a:rPr lang="nl-NL" dirty="0"/>
              <a:t>Leerjaar 1 CEN: 2 klassen  	2 uur woensdagmiddag</a:t>
            </a:r>
          </a:p>
          <a:p>
            <a:endParaRPr lang="nl-NL" dirty="0"/>
          </a:p>
          <a:p>
            <a:r>
              <a:rPr lang="nl-NL" dirty="0"/>
              <a:t>Leerjaar 2 CEN: 2 klassen	2 uur donderdagmiddag</a:t>
            </a:r>
          </a:p>
          <a:p>
            <a:endParaRPr lang="nl-NL" dirty="0"/>
          </a:p>
          <a:p>
            <a:r>
              <a:rPr lang="nl-NL" dirty="0"/>
              <a:t>Leerjaar 3 CEN: 3 klassen	2 uur vrijdagmiddag</a:t>
            </a:r>
          </a:p>
          <a:p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53153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84085E-389D-4EA9-809B-CF81DBCC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Toekomstplannen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5C8D034-C812-4FFF-B6DD-A47B7FDD7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Twee mogelijkheden</a:t>
            </a:r>
          </a:p>
          <a:p>
            <a:endParaRPr lang="nl-NL" dirty="0"/>
          </a:p>
          <a:p>
            <a:r>
              <a:rPr lang="nl-NL" dirty="0"/>
              <a:t>Cambridge Engels als keuzevak:</a:t>
            </a:r>
          </a:p>
          <a:p>
            <a:r>
              <a:rPr lang="nl-NL" dirty="0"/>
              <a:t>Leerling kiest Cambridge in de eerste klas en volgt het hele jaar door.</a:t>
            </a:r>
          </a:p>
          <a:p>
            <a:endParaRPr lang="nl-NL" dirty="0"/>
          </a:p>
          <a:p>
            <a:r>
              <a:rPr lang="nl-NL" dirty="0"/>
              <a:t>Cambridge Module vak:</a:t>
            </a:r>
          </a:p>
          <a:p>
            <a:r>
              <a:rPr lang="nl-NL" dirty="0"/>
              <a:t>Leerling kiest Cambridge en volgt het als module per periode.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38336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Het doel :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Het halen van het FCE (First </a:t>
            </a:r>
            <a:r>
              <a:rPr lang="nl-NL" dirty="0" err="1"/>
              <a:t>Certificate</a:t>
            </a:r>
            <a:r>
              <a:rPr lang="nl-NL" dirty="0"/>
              <a:t> in English): </a:t>
            </a:r>
          </a:p>
          <a:p>
            <a:r>
              <a:rPr lang="nl-NL" dirty="0"/>
              <a:t>Het officiële diploma van Cambridge University aan het einde van het 3e jaar.</a:t>
            </a:r>
          </a:p>
          <a:p>
            <a:endParaRPr lang="nl-NL" dirty="0"/>
          </a:p>
          <a:p>
            <a:r>
              <a:rPr lang="nl-NL" dirty="0"/>
              <a:t>Waarom?</a:t>
            </a:r>
          </a:p>
          <a:p>
            <a:endParaRPr lang="nl-NL" dirty="0"/>
          </a:p>
          <a:p>
            <a:r>
              <a:rPr lang="nl-NL" dirty="0"/>
              <a:t>FCE is aan te bevelen voor iedereen die van plan is om te gaan werken in het internationale bedrijfsleven of voor een studie en/of werk in het buitenland.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506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2800" dirty="0"/>
              <a:t>Inschrijven voor Cambridge Engels betekent:</a:t>
            </a:r>
            <a:br>
              <a:rPr lang="nl-NL" sz="2800" dirty="0"/>
            </a:br>
            <a:endParaRPr lang="nl-NL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937" y="2451846"/>
            <a:ext cx="8192125" cy="4115816"/>
          </a:xfrm>
        </p:spPr>
        <p:txBody>
          <a:bodyPr>
            <a:normAutofit fontScale="55000" lnSpcReduction="20000"/>
          </a:bodyPr>
          <a:lstStyle/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 - Extra lesuren Cambridge Engels naast de reguliere lessen Engels 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Of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Arial" panose="020B0604020202020204" pitchFamily="34" charset="0"/>
              <a:buChar char="•"/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 - Cambridge Engels vervangt reguliere Engelse lessen.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Arial" panose="020B0604020202020204" pitchFamily="34" charset="0"/>
              <a:buChar char="•"/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De lesuren Cambridge Engels worden aangeboden in de keuze uren.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Arial" panose="020B0604020202020204" pitchFamily="34" charset="0"/>
              <a:buChar char="•"/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Arial" panose="020B0604020202020204" pitchFamily="34" charset="0"/>
              <a:buChar char="•"/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Het volgen van een gevarieerd programma: 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Arial" panose="020B0604020202020204" pitchFamily="34" charset="0"/>
              <a:buChar char="•"/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612775" lvl="1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Wingdings" panose="05000000000000000000" pitchFamily="2" charset="2"/>
              <a:buChar char="q"/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les uit de methode</a:t>
            </a:r>
          </a:p>
          <a:p>
            <a:pPr lvl="1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612775" lvl="1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Wingdings" panose="05000000000000000000" pitchFamily="2" charset="2"/>
              <a:buChar char="q"/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projectmatige activiteit/ met bezoek musea</a:t>
            </a:r>
          </a:p>
          <a:p>
            <a:pPr marL="612775" lvl="1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Wingdings" panose="05000000000000000000" pitchFamily="2" charset="2"/>
              <a:buChar char="q"/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612775" lvl="1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Wingdings" panose="05000000000000000000" pitchFamily="2" charset="2"/>
              <a:buChar char="q"/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les met de eigen laptop </a:t>
            </a:r>
          </a:p>
          <a:p>
            <a:pPr marL="342900" indent="-34290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  <a:buFont typeface="Wingdings" panose="05000000000000000000" pitchFamily="2" charset="2"/>
              <a:buChar char="q"/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endParaRPr lang="nl-NL" sz="23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300" dirty="0">
                <a:solidFill>
                  <a:prstClr val="black"/>
                </a:solidFill>
                <a:latin typeface="Verdana"/>
                <a:cs typeface="Verdana"/>
              </a:rPr>
              <a:t>    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endParaRPr lang="nl-NL" sz="2200" dirty="0">
              <a:solidFill>
                <a:prstClr val="black"/>
              </a:solidFill>
              <a:latin typeface="Verdana"/>
              <a:cs typeface="Verdana"/>
            </a:endParaRP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srgbClr val="E70000"/>
              </a:buClr>
            </a:pPr>
            <a:r>
              <a:rPr lang="nl-NL" sz="2200" dirty="0">
                <a:solidFill>
                  <a:prstClr val="black"/>
                </a:solidFill>
                <a:latin typeface="Verdana"/>
                <a:cs typeface="Verdana"/>
              </a:rPr>
              <a:t>   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57309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Momenteel werken wij met de methode: GOLD </a:t>
            </a:r>
            <a:r>
              <a:rPr lang="nl-NL" sz="2800" dirty="0" err="1"/>
              <a:t>Experience</a:t>
            </a:r>
            <a:endParaRPr lang="nl-NL" sz="2800" dirty="0"/>
          </a:p>
        </p:txBody>
      </p:sp>
      <p:sp>
        <p:nvSpPr>
          <p:cNvPr id="5" name="Rechthoek 4"/>
          <p:cNvSpPr/>
          <p:nvPr/>
        </p:nvSpPr>
        <p:spPr>
          <a:xfrm>
            <a:off x="222738" y="2544141"/>
            <a:ext cx="85518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Naast deze methode wordt gebruik gemaakt van een online programma voor extra oefening en huiswerk: My English Lab.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906" y="3491345"/>
            <a:ext cx="5256996" cy="2587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69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Veel nadruk op spreekvaardigheid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endParaRPr lang="nl-NL"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sz="2400" dirty="0">
                <a:solidFill>
                  <a:prstClr val="black"/>
                </a:solidFill>
                <a:latin typeface="Verdana"/>
                <a:cs typeface="Verdana"/>
              </a:rPr>
              <a:t>In de lessen wordt al heel snel alleen Engels gesproken, door zowel docenten als leerlingen.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endParaRPr lang="nl-NL" sz="24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sz="2400" dirty="0">
                <a:solidFill>
                  <a:prstClr val="black"/>
                </a:solidFill>
                <a:latin typeface="Verdana"/>
                <a:cs typeface="Verdana"/>
              </a:rPr>
              <a:t>Presentaties, projecten en spreekbeurten in het Engels al in het 1e jaar.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4328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dirty="0"/>
              <a:t>Wat bieden wij aan?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5937" y="2260652"/>
            <a:ext cx="8192125" cy="4115816"/>
          </a:xfrm>
        </p:spPr>
        <p:txBody>
          <a:bodyPr>
            <a:normAutofit/>
          </a:bodyPr>
          <a:lstStyle/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Intensieve kennismaking met de Engelse cultuur:</a:t>
            </a:r>
          </a:p>
          <a:p>
            <a:pPr lvl="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</a:pP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    Engelse feestdagen, gewoonten en geschiedenis</a:t>
            </a:r>
            <a:b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</a:b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r>
              <a:rPr lang="nl-NL" sz="2000" u="sng" dirty="0">
                <a:solidFill>
                  <a:prstClr val="black"/>
                </a:solidFill>
                <a:latin typeface="Verdana"/>
                <a:cs typeface="Verdana"/>
              </a:rPr>
              <a:t>Leerjaar 1, 2 en 3</a:t>
            </a:r>
            <a:r>
              <a:rPr lang="nl-NL" sz="2000" dirty="0">
                <a:solidFill>
                  <a:prstClr val="black"/>
                </a:solidFill>
                <a:latin typeface="Verdana"/>
                <a:cs typeface="Verdana"/>
              </a:rPr>
              <a:t> meerdere activiteiten en het behalen van het Cambridge examen op verschillende niveaus. </a:t>
            </a:r>
          </a:p>
          <a:p>
            <a:pPr marL="342900" lvl="0" indent="-342900" defTabSz="457200">
              <a:lnSpc>
                <a:spcPct val="100000"/>
              </a:lnSpc>
              <a:spcBef>
                <a:spcPct val="20000"/>
              </a:spcBef>
              <a:buClr>
                <a:prstClr val="white"/>
              </a:buClr>
              <a:buFont typeface="Arial"/>
              <a:buChar char="•"/>
            </a:pPr>
            <a:endParaRPr lang="nl-NL" sz="2000" dirty="0">
              <a:solidFill>
                <a:prstClr val="black"/>
              </a:solidFill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3340761741"/>
      </p:ext>
    </p:extLst>
  </p:cSld>
  <p:clrMapOvr>
    <a:masterClrMapping/>
  </p:clrMapOvr>
</p:sld>
</file>

<file path=ppt/theme/theme1.xml><?xml version="1.0" encoding="utf-8"?>
<a:theme xmlns:a="http://schemas.openxmlformats.org/drawingml/2006/main" name="OVC powerpoint v2016-1">
  <a:themeElements>
    <a:clrScheme name="OVC-1">
      <a:dk1>
        <a:srgbClr val="181818"/>
      </a:dk1>
      <a:lt1>
        <a:srgbClr val="FFFFFF"/>
      </a:lt1>
      <a:dk2>
        <a:srgbClr val="FFFFFF"/>
      </a:dk2>
      <a:lt2>
        <a:srgbClr val="007DA4"/>
      </a:lt2>
      <a:accent1>
        <a:srgbClr val="007DA4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7DA4"/>
      </a:hlink>
      <a:folHlink>
        <a:srgbClr val="A5A5A5"/>
      </a:folHlink>
    </a:clrScheme>
    <a:fontScheme name="OVC-1">
      <a:majorFont>
        <a:latin typeface="Capri Pro"/>
        <a:ea typeface=""/>
        <a:cs typeface=""/>
      </a:majorFont>
      <a:minorFont>
        <a:latin typeface="Cronos Pro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VC powerpoint v2016-1.pptx" id="{661B2880-4BB7-49AE-957C-0C3740E4A822}" vid="{E2BD092E-430C-43D2-8BD8-98E28467A1D3}"/>
    </a:ext>
  </a:extLst>
</a:theme>
</file>

<file path=ppt/theme/theme2.xml><?xml version="1.0" encoding="utf-8"?>
<a:theme xmlns:a="http://schemas.openxmlformats.org/drawingml/2006/main" name="OVC-algemeen">
  <a:themeElements>
    <a:clrScheme name="OVC-algemeen">
      <a:dk1>
        <a:srgbClr val="181818"/>
      </a:dk1>
      <a:lt1>
        <a:srgbClr val="FFFFFF"/>
      </a:lt1>
      <a:dk2>
        <a:srgbClr val="A7A7A7"/>
      </a:dk2>
      <a:lt2>
        <a:srgbClr val="535353"/>
      </a:lt2>
      <a:accent1>
        <a:srgbClr val="007DA4"/>
      </a:accent1>
      <a:accent2>
        <a:srgbClr val="7F7F7F"/>
      </a:accent2>
      <a:accent3>
        <a:srgbClr val="A5A5A5"/>
      </a:accent3>
      <a:accent4>
        <a:srgbClr val="BFBFBF"/>
      </a:accent4>
      <a:accent5>
        <a:srgbClr val="D8D8D8"/>
      </a:accent5>
      <a:accent6>
        <a:srgbClr val="F2F2F2"/>
      </a:accent6>
      <a:hlink>
        <a:srgbClr val="0000FF"/>
      </a:hlink>
      <a:folHlink>
        <a:srgbClr val="FF00FF"/>
      </a:folHlink>
    </a:clrScheme>
    <a:fontScheme name="OVC-algemeen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VC-algemee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6">
            <a:lumOff val="5098"/>
          </a:schemeClr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81818"/>
            </a:solidFill>
            <a:effectLst/>
            <a:uFillTx/>
            <a:latin typeface="Cronos Pro"/>
            <a:ea typeface="Cronos Pro"/>
            <a:cs typeface="Cronos Pro"/>
            <a:sym typeface="Crono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181818"/>
            </a:solidFill>
            <a:effectLst/>
            <a:uFillTx/>
            <a:latin typeface="Cronos Pro"/>
            <a:ea typeface="Cronos Pro"/>
            <a:cs typeface="Cronos Pro"/>
            <a:sym typeface="Cronos Pr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OVC powerpoint v2016-1</Template>
  <TotalTime>305</TotalTime>
  <Words>746</Words>
  <Application>Microsoft Office PowerPoint</Application>
  <PresentationFormat>Diavoorstelling (4:3)</PresentationFormat>
  <Paragraphs>107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Capri Pro</vt:lpstr>
      <vt:lpstr>Cronos Pro</vt:lpstr>
      <vt:lpstr>Helvetica</vt:lpstr>
      <vt:lpstr>Verdana</vt:lpstr>
      <vt:lpstr>Wingdings</vt:lpstr>
      <vt:lpstr>OVC powerpoint v2016-1</vt:lpstr>
      <vt:lpstr>OVC-algemeen</vt:lpstr>
      <vt:lpstr>Cambridge Engels   Verrijkingslessen voor leerjaar 1,2,3 havo/vwo met de mogelijkheid tot voortzetting in de bovenbouw </vt:lpstr>
      <vt:lpstr>PowerPoint-presentatie</vt:lpstr>
      <vt:lpstr>Huidige situatie: </vt:lpstr>
      <vt:lpstr>Toekomstplannen</vt:lpstr>
      <vt:lpstr>Het doel : </vt:lpstr>
      <vt:lpstr>Inschrijven voor Cambridge Engels betekent: </vt:lpstr>
      <vt:lpstr>Momenteel werken wij met de methode: GOLD Experience</vt:lpstr>
      <vt:lpstr>Veel nadruk op spreekvaardigheid</vt:lpstr>
      <vt:lpstr>Wat bieden wij aan?</vt:lpstr>
      <vt:lpstr>Examen FCE</vt:lpstr>
      <vt:lpstr>Vervolg in de bovenbouw</vt:lpstr>
      <vt:lpstr>Wat vragen wij van de leerling?</vt:lpstr>
      <vt:lpstr>Voor wie?</vt:lpstr>
      <vt:lpstr>Canterbury:</vt:lpstr>
      <vt:lpstr>Brighton:</vt:lpstr>
      <vt:lpstr>Londen</vt:lpstr>
      <vt:lpstr>Open dag 2022 </vt:lpstr>
      <vt:lpstr>Bedankt voor uw aandacht! </vt:lpstr>
      <vt:lpstr>Ophalen van uw kind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jong</dc:creator>
  <cp:lastModifiedBy>Gon Kiesewetter</cp:lastModifiedBy>
  <cp:revision>36</cp:revision>
  <dcterms:created xsi:type="dcterms:W3CDTF">2016-10-31T20:07:38Z</dcterms:created>
  <dcterms:modified xsi:type="dcterms:W3CDTF">2021-11-04T10:10:21Z</dcterms:modified>
</cp:coreProperties>
</file>